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ExtraBold" panose="00000900000000000000" pitchFamily="2" charset="0"/>
      <p:bold r:id="rId18"/>
      <p:boldItalic r:id="rId19"/>
    </p:embeddedFont>
    <p:embeddedFont>
      <p:font typeface="EB Garamond Medium" panose="00000600000000000000" pitchFamily="2" charset="0"/>
      <p:regular r:id="rId20"/>
      <p:italic r:id="rId21"/>
    </p:embeddedFont>
    <p:embeddedFont>
      <p:font typeface="Montserrat ExtraBold" panose="00000900000000000000" pitchFamily="2" charset="0"/>
      <p:bold r:id="rId22"/>
      <p:boldItalic r:id="rId23"/>
    </p:embeddedFont>
    <p:embeddedFont>
      <p:font typeface="Public Sans"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68" userDrawn="1">
          <p15:clr>
            <a:srgbClr val="A4A3A4"/>
          </p15:clr>
        </p15:guide>
        <p15:guide id="2" pos="2879" userDrawn="1">
          <p15:clr>
            <a:srgbClr val="9AA0A6"/>
          </p15:clr>
        </p15:guide>
        <p15:guide id="3" orient="horz" pos="1429" userDrawn="1">
          <p15:clr>
            <a:srgbClr val="A4A3A4"/>
          </p15:clr>
        </p15:guide>
        <p15:guide id="4" pos="423" userDrawn="1">
          <p15:clr>
            <a:srgbClr val="A4A3A4"/>
          </p15:clr>
        </p15:guide>
        <p15:guide id="5" orient="horz" pos="152" userDrawn="1">
          <p15:clr>
            <a:srgbClr val="A4A3A4"/>
          </p15:clr>
        </p15:guide>
        <p15:guide id="6" orient="horz" pos="2772"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66" d="100"/>
          <a:sy n="66" d="100"/>
        </p:scale>
        <p:origin x="468" y="1326"/>
      </p:cViewPr>
      <p:guideLst>
        <p:guide orient="horz" pos="2368"/>
        <p:guide pos="2879"/>
        <p:guide orient="horz" pos="1429"/>
        <p:guide pos="423"/>
        <p:guide orient="horz" pos="152"/>
        <p:guide orient="horz" pos="2772"/>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t>
            </a:r>
            <a:r>
              <a:rPr lang="en-IN" altLang="en-US" dirty="0"/>
              <a:t>To Do Planner</a:t>
            </a:r>
            <a:r>
              <a:rPr lang="en-US" dirty="0"/>
              <a:t>”</a:t>
            </a: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a:solidFill>
                  <a:schemeClr val="lt2"/>
                </a:solidFill>
                <a:latin typeface="EB Garamond"/>
                <a:ea typeface="EB Garamond"/>
                <a:cs typeface="EB Garamond"/>
                <a:sym typeface="EB Garamond"/>
              </a:rPr>
              <a:t>To Do Planner</a:t>
            </a: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Highlight the significance of the project and the benefits it offers to potential users or stakeholders.</a:t>
            </a:r>
          </a:p>
          <a:p>
            <a:pPr marL="285750" lvl="0" indent="-285750" algn="l"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Explain how a well-designed to-do planner can have a positive impact on people's lives or work, such as reducing stress, enhancing time management, and increasing overall efficiency.</a:t>
            </a:r>
          </a:p>
        </p:txBody>
      </p:sp>
      <p:pic>
        <p:nvPicPr>
          <p:cNvPr id="1841" name="Google Shape;1841;p210"/>
          <p:cNvPicPr preferRelativeResize="0"/>
          <p:nvPr/>
        </p:nvPicPr>
        <p:blipFill rotWithShape="1">
          <a:blip r:embed="rId3"/>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530565866"/>
              </p:ext>
            </p:extLst>
          </p:nvPr>
        </p:nvGraphicFramePr>
        <p:xfrm>
          <a:off x="182880" y="2571750"/>
          <a:ext cx="4279265" cy="1981200"/>
        </p:xfrm>
        <a:graphic>
          <a:graphicData uri="http://schemas.openxmlformats.org/drawingml/2006/table">
            <a:tbl>
              <a:tblPr>
                <a:noFill/>
                <a:tableStyleId>{5A4BF2BA-0B32-4039-8D23-6E65AF0657F0}</a:tableStyleId>
              </a:tblPr>
              <a:tblGrid>
                <a:gridCol w="1739265">
                  <a:extLst>
                    <a:ext uri="{9D8B030D-6E8A-4147-A177-3AD203B41FA5}">
                      <a16:colId xmlns:a16="http://schemas.microsoft.com/office/drawing/2014/main" val="20000"/>
                    </a:ext>
                  </a:extLst>
                </a:gridCol>
                <a:gridCol w="1725930">
                  <a:extLst>
                    <a:ext uri="{9D8B030D-6E8A-4147-A177-3AD203B41FA5}">
                      <a16:colId xmlns:a16="http://schemas.microsoft.com/office/drawing/2014/main" val="20001"/>
                    </a:ext>
                  </a:extLst>
                </a:gridCol>
                <a:gridCol w="814070">
                  <a:extLst>
                    <a:ext uri="{9D8B030D-6E8A-4147-A177-3AD203B41FA5}">
                      <a16:colId xmlns:a16="http://schemas.microsoft.com/office/drawing/2014/main" val="20002"/>
                    </a:ext>
                  </a:extLst>
                </a:gridCol>
              </a:tblGrid>
              <a:tr h="39624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9624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au721220205013</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Hariharan KJ</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chemeClr val="bg1"/>
                          </a:solidFill>
                        </a:rPr>
                        <a:t>CD2_8</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39624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au721220205025</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Kavin Kumar N</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400" u="none" strike="noStrike" cap="none" dirty="0">
                          <a:solidFill>
                            <a:schemeClr val="bg1"/>
                          </a:solidFill>
                        </a:rPr>
                        <a:t>CD2_8</a:t>
                      </a:r>
                    </a:p>
                  </a:txBody>
                  <a:tcPr marL="91425" marR="91425" marT="91425" marB="91425"/>
                </a:tc>
                <a:extLst>
                  <a:ext uri="{0D108BD9-81ED-4DB2-BD59-A6C34878D82A}">
                    <a16:rowId xmlns:a16="http://schemas.microsoft.com/office/drawing/2014/main" val="10002"/>
                  </a:ext>
                </a:extLst>
              </a:tr>
              <a:tr h="39624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au721220205025</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Kaleeswaran P</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400" u="none" strike="noStrike" cap="none" dirty="0">
                          <a:solidFill>
                            <a:schemeClr val="bg1"/>
                          </a:solidFill>
                        </a:rPr>
                        <a:t>CD2_8</a:t>
                      </a:r>
                    </a:p>
                  </a:txBody>
                  <a:tcPr marL="91425" marR="91425" marT="91425" marB="91425"/>
                </a:tc>
                <a:extLst>
                  <a:ext uri="{0D108BD9-81ED-4DB2-BD59-A6C34878D82A}">
                    <a16:rowId xmlns:a16="http://schemas.microsoft.com/office/drawing/2014/main" val="10003"/>
                  </a:ext>
                </a:extLst>
              </a:tr>
              <a:tr h="39624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au721220205044</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Rubesh M</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400" u="none" strike="noStrike" cap="none" dirty="0">
                          <a:solidFill>
                            <a:schemeClr val="bg1"/>
                          </a:solidFill>
                        </a:rPr>
                        <a:t>CD2_8</a:t>
                      </a: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2" name="Google Shape;3669;g1f5d965ad35_0_1833">
            <a:extLst>
              <a:ext uri="{FF2B5EF4-FFF2-40B4-BE49-F238E27FC236}">
                <a16:creationId xmlns:a16="http://schemas.microsoft.com/office/drawing/2014/main" id="{72216D5A-A2D5-D365-711B-B5EA0E8DE919}"/>
              </a:ext>
            </a:extLst>
          </p:cNvPr>
          <p:cNvSpPr txBox="1">
            <a:spLocks/>
          </p:cNvSpPr>
          <p:nvPr/>
        </p:nvSpPr>
        <p:spPr>
          <a:xfrm>
            <a:off x="445775" y="615099"/>
            <a:ext cx="6891900" cy="21261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07916"/>
              </a:lnSpc>
              <a:buClr>
                <a:schemeClr val="dk1"/>
              </a:buClr>
              <a:buSzPts val="1100"/>
            </a:pPr>
            <a:r>
              <a:rPr lang="en-US" sz="1200" dirty="0">
                <a:solidFill>
                  <a:srgbClr val="0B5394"/>
                </a:solidFill>
                <a:latin typeface="Montserrat ExtraBold"/>
                <a:ea typeface="Montserrat ExtraBold"/>
                <a:cs typeface="Montserrat ExtraBold"/>
                <a:sym typeface="Montserrat ExtraBold"/>
              </a:rPr>
              <a:t>Integrate the APIs to frontend to ensure the dynamic feature of website</a:t>
            </a:r>
          </a:p>
          <a:p>
            <a:pPr>
              <a:lnSpc>
                <a:spcPct val="107916"/>
              </a:lnSpc>
              <a:buClr>
                <a:schemeClr val="dk1"/>
              </a:buClr>
              <a:buSzPts val="1100"/>
            </a:pPr>
            <a:endParaRPr lang="en-US" sz="1100" dirty="0">
              <a:solidFill>
                <a:schemeClr val="dk1"/>
              </a:solidFill>
              <a:latin typeface="Calibri"/>
              <a:ea typeface="Calibri"/>
              <a:cs typeface="Calibri"/>
              <a:sym typeface="Calibri"/>
            </a:endParaRPr>
          </a:p>
          <a:p>
            <a:pPr marL="457200" indent="-317500">
              <a:lnSpc>
                <a:spcPct val="107916"/>
              </a:lnSpc>
              <a:buClr>
                <a:schemeClr val="dk1"/>
              </a:buClr>
              <a:buSzPts val="1400"/>
              <a:buFont typeface="EB Garamond"/>
              <a:buChar char="●"/>
            </a:pPr>
            <a:r>
              <a:rPr lang="en-US" dirty="0">
                <a:solidFill>
                  <a:schemeClr val="dk1"/>
                </a:solidFill>
                <a:latin typeface="EB Garamond"/>
                <a:ea typeface="EB Garamond"/>
                <a:cs typeface="EB Garamond"/>
                <a:sym typeface="EB Garamond"/>
              </a:rPr>
              <a:t>Point base </a:t>
            </a:r>
            <a:r>
              <a:rPr lang="en-US" dirty="0" err="1">
                <a:solidFill>
                  <a:schemeClr val="dk1"/>
                </a:solidFill>
                <a:latin typeface="EB Garamond"/>
                <a:ea typeface="EB Garamond"/>
                <a:cs typeface="EB Garamond"/>
                <a:sym typeface="EB Garamond"/>
              </a:rPr>
              <a:t>api</a:t>
            </a:r>
            <a:r>
              <a:rPr lang="en-US" dirty="0">
                <a:solidFill>
                  <a:schemeClr val="dk1"/>
                </a:solidFill>
                <a:latin typeface="EB Garamond"/>
                <a:ea typeface="EB Garamond"/>
                <a:cs typeface="EB Garamond"/>
                <a:sym typeface="EB Garamond"/>
              </a:rPr>
              <a:t> to the severs base </a:t>
            </a:r>
            <a:r>
              <a:rPr lang="en-US" dirty="0" err="1">
                <a:solidFill>
                  <a:schemeClr val="dk1"/>
                </a:solidFill>
                <a:latin typeface="EB Garamond"/>
                <a:ea typeface="EB Garamond"/>
                <a:cs typeface="EB Garamond"/>
                <a:sym typeface="EB Garamond"/>
              </a:rPr>
              <a:t>url</a:t>
            </a:r>
            <a:r>
              <a:rPr lang="en-US" dirty="0">
                <a:solidFill>
                  <a:schemeClr val="dk1"/>
                </a:solidFill>
                <a:latin typeface="EB Garamond"/>
                <a:ea typeface="EB Garamond"/>
                <a:cs typeface="EB Garamond"/>
                <a:sym typeface="EB Garamond"/>
              </a:rPr>
              <a:t> </a:t>
            </a:r>
          </a:p>
          <a:p>
            <a:pPr marL="457200" indent="-317500">
              <a:lnSpc>
                <a:spcPct val="107916"/>
              </a:lnSpc>
              <a:buClr>
                <a:schemeClr val="dk1"/>
              </a:buClr>
              <a:buSzPts val="1400"/>
              <a:buFont typeface="EB Garamond"/>
              <a:buChar char="●"/>
            </a:pPr>
            <a:r>
              <a:rPr lang="en-US" dirty="0">
                <a:solidFill>
                  <a:schemeClr val="dk1"/>
                </a:solidFill>
                <a:latin typeface="EB Garamond"/>
                <a:ea typeface="EB Garamond"/>
                <a:cs typeface="EB Garamond"/>
                <a:sym typeface="EB Garamond"/>
              </a:rPr>
              <a:t>Design </a:t>
            </a:r>
            <a:r>
              <a:rPr lang="en-US" dirty="0" err="1">
                <a:solidFill>
                  <a:schemeClr val="dk1"/>
                </a:solidFill>
                <a:latin typeface="EB Garamond"/>
                <a:ea typeface="EB Garamond"/>
                <a:cs typeface="EB Garamond"/>
                <a:sym typeface="EB Garamond"/>
              </a:rPr>
              <a:t>api</a:t>
            </a:r>
            <a:r>
              <a:rPr lang="en-US" dirty="0">
                <a:solidFill>
                  <a:schemeClr val="dk1"/>
                </a:solidFill>
                <a:latin typeface="EB Garamond"/>
                <a:ea typeface="EB Garamond"/>
                <a:cs typeface="EB Garamond"/>
                <a:sym typeface="EB Garamond"/>
              </a:rPr>
              <a:t> calls for each element </a:t>
            </a:r>
          </a:p>
          <a:p>
            <a:pPr marL="457200" indent="-317500">
              <a:lnSpc>
                <a:spcPct val="107916"/>
              </a:lnSpc>
              <a:buClr>
                <a:schemeClr val="dk1"/>
              </a:buClr>
              <a:buSzPts val="1400"/>
              <a:buFont typeface="EB Garamond"/>
              <a:buChar char="●"/>
            </a:pPr>
            <a:r>
              <a:rPr lang="en-US" dirty="0">
                <a:solidFill>
                  <a:schemeClr val="dk1"/>
                </a:solidFill>
                <a:latin typeface="EB Garamond"/>
                <a:ea typeface="EB Garamond"/>
                <a:cs typeface="EB Garamond"/>
                <a:sym typeface="EB Garamond"/>
              </a:rPr>
              <a:t>Handle errors in the output</a:t>
            </a:r>
          </a:p>
          <a:p>
            <a:pPr marL="457200" indent="-317500">
              <a:lnSpc>
                <a:spcPct val="107916"/>
              </a:lnSpc>
              <a:buClr>
                <a:schemeClr val="dk1"/>
              </a:buClr>
              <a:buSzPts val="1400"/>
              <a:buFont typeface="EB Garamond"/>
              <a:buChar char="●"/>
            </a:pPr>
            <a:r>
              <a:rPr lang="en-US" dirty="0">
                <a:solidFill>
                  <a:schemeClr val="dk1"/>
                </a:solidFill>
                <a:latin typeface="EB Garamond"/>
                <a:ea typeface="EB Garamond"/>
                <a:cs typeface="EB Garamond"/>
                <a:sym typeface="EB Garamond"/>
              </a:rPr>
              <a:t>Render output of </a:t>
            </a:r>
            <a:r>
              <a:rPr lang="en-US" dirty="0" err="1">
                <a:solidFill>
                  <a:schemeClr val="dk1"/>
                </a:solidFill>
                <a:latin typeface="EB Garamond"/>
                <a:ea typeface="EB Garamond"/>
                <a:cs typeface="EB Garamond"/>
                <a:sym typeface="EB Garamond"/>
              </a:rPr>
              <a:t>apis</a:t>
            </a:r>
            <a:r>
              <a:rPr lang="en-US" dirty="0">
                <a:solidFill>
                  <a:schemeClr val="dk1"/>
                </a:solidFill>
                <a:latin typeface="EB Garamond"/>
                <a:ea typeface="EB Garamond"/>
                <a:cs typeface="EB Garamond"/>
                <a:sym typeface="EB Garamond"/>
              </a:rPr>
              <a:t> to different low level components</a:t>
            </a:r>
          </a:p>
          <a:p>
            <a:pPr marL="457200" indent="-317500">
              <a:lnSpc>
                <a:spcPct val="107916"/>
              </a:lnSpc>
              <a:buClr>
                <a:schemeClr val="dk1"/>
              </a:buClr>
              <a:buSzPts val="1400"/>
              <a:buFont typeface="EB Garamond"/>
              <a:buChar char="●"/>
            </a:pPr>
            <a:r>
              <a:rPr lang="en-US" dirty="0">
                <a:solidFill>
                  <a:schemeClr val="dk1"/>
                </a:solidFill>
                <a:latin typeface="EB Garamond"/>
                <a:ea typeface="EB Garamond"/>
                <a:cs typeface="EB Garamond"/>
                <a:sym typeface="EB Garamond"/>
              </a:rPr>
              <a:t>Secure content of post </a:t>
            </a:r>
            <a:r>
              <a:rPr lang="en-US" dirty="0" err="1">
                <a:solidFill>
                  <a:schemeClr val="dk1"/>
                </a:solidFill>
                <a:latin typeface="EB Garamond"/>
                <a:ea typeface="EB Garamond"/>
                <a:cs typeface="EB Garamond"/>
                <a:sym typeface="EB Garamond"/>
              </a:rPr>
              <a:t>apis</a:t>
            </a:r>
            <a:endParaRPr lang="en-US" dirty="0">
              <a:latin typeface="EB Garamond"/>
              <a:ea typeface="EB Garamond"/>
              <a:cs typeface="EB Garamond"/>
              <a:sym typeface="EB Garamond"/>
            </a:endParaRPr>
          </a:p>
        </p:txBody>
      </p:sp>
      <p:sp>
        <p:nvSpPr>
          <p:cNvPr id="3" name="Google Shape;3670;g1f5d965ad35_0_1833">
            <a:extLst>
              <a:ext uri="{FF2B5EF4-FFF2-40B4-BE49-F238E27FC236}">
                <a16:creationId xmlns:a16="http://schemas.microsoft.com/office/drawing/2014/main" id="{B62233E6-D087-3EE9-C76E-6119E06CA0F8}"/>
              </a:ext>
            </a:extLst>
          </p:cNvPr>
          <p:cNvSpPr txBox="1"/>
          <p:nvPr/>
        </p:nvSpPr>
        <p:spPr>
          <a:xfrm>
            <a:off x="445773" y="237125"/>
            <a:ext cx="41841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4 :: </a:t>
            </a:r>
            <a:r>
              <a:rPr lang="en-US" sz="1800">
                <a:solidFill>
                  <a:srgbClr val="0B5394"/>
                </a:solidFill>
                <a:latin typeface="EB Garamond ExtraBold"/>
                <a:ea typeface="EB Garamond ExtraBold"/>
                <a:cs typeface="EB Garamond ExtraBold"/>
                <a:sym typeface="EB Garamond ExtraBold"/>
              </a:rPr>
              <a:t>Dynamic Frontend</a:t>
            </a:r>
            <a:endParaRPr sz="1800">
              <a:solidFill>
                <a:srgbClr val="0B5394"/>
              </a:solidFill>
              <a:latin typeface="EB Garamond ExtraBold"/>
              <a:ea typeface="EB Garamond ExtraBold"/>
              <a:cs typeface="EB Garamond ExtraBold"/>
              <a:sym typeface="EB Garamond ExtraBold"/>
            </a:endParaRPr>
          </a:p>
        </p:txBody>
      </p:sp>
      <p:sp>
        <p:nvSpPr>
          <p:cNvPr id="4" name="Google Shape;3671;g1f5d965ad35_0_1833">
            <a:extLst>
              <a:ext uri="{FF2B5EF4-FFF2-40B4-BE49-F238E27FC236}">
                <a16:creationId xmlns:a16="http://schemas.microsoft.com/office/drawing/2014/main" id="{F25A8780-2B75-A78C-A592-4163B3D26A4D}"/>
              </a:ext>
            </a:extLst>
          </p:cNvPr>
          <p:cNvSpPr txBox="1"/>
          <p:nvPr/>
        </p:nvSpPr>
        <p:spPr>
          <a:xfrm>
            <a:off x="489450" y="270361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a:solidFill>
                  <a:srgbClr val="000000"/>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5" name="Google Shape;3672;g1f5d965ad35_0_1833">
            <a:extLst>
              <a:ext uri="{FF2B5EF4-FFF2-40B4-BE49-F238E27FC236}">
                <a16:creationId xmlns:a16="http://schemas.microsoft.com/office/drawing/2014/main" id="{87FD2308-B2B4-5E67-15F3-8E41B30C7F32}"/>
              </a:ext>
            </a:extLst>
          </p:cNvPr>
          <p:cNvSpPr txBox="1"/>
          <p:nvPr/>
        </p:nvSpPr>
        <p:spPr>
          <a:xfrm>
            <a:off x="476244" y="2375087"/>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rgbClr val="0B5394"/>
                </a:solidFill>
                <a:latin typeface="Montserrat ExtraBold"/>
                <a:ea typeface="Montserrat ExtraBold"/>
                <a:cs typeface="Montserrat ExtraBold"/>
                <a:sym typeface="Montserrat ExtraBold"/>
              </a:rPr>
              <a:t>Evaluation Metric:</a:t>
            </a:r>
            <a:endParaRPr sz="1200" i="0" u="none" strike="noStrike" cap="none">
              <a:solidFill>
                <a:srgbClr val="0B5394"/>
              </a:solidFill>
              <a:latin typeface="Montserrat ExtraBold"/>
              <a:ea typeface="Montserrat ExtraBold"/>
              <a:cs typeface="Montserrat ExtraBold"/>
              <a:sym typeface="Montserrat ExtraBold"/>
            </a:endParaRPr>
          </a:p>
        </p:txBody>
      </p:sp>
      <p:sp>
        <p:nvSpPr>
          <p:cNvPr id="6" name="Google Shape;3673;g1f5d965ad35_0_1833">
            <a:extLst>
              <a:ext uri="{FF2B5EF4-FFF2-40B4-BE49-F238E27FC236}">
                <a16:creationId xmlns:a16="http://schemas.microsoft.com/office/drawing/2014/main" id="{4D1CAF76-EB6B-7DDB-CB3D-B595A98B22FF}"/>
              </a:ext>
            </a:extLst>
          </p:cNvPr>
          <p:cNvSpPr txBox="1"/>
          <p:nvPr/>
        </p:nvSpPr>
        <p:spPr>
          <a:xfrm>
            <a:off x="489450" y="3641971"/>
            <a:ext cx="7048500" cy="9531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Developing complicated UI using HTML components</a:t>
            </a:r>
            <a:endParaRPr>
              <a:latin typeface="EB Garamond"/>
              <a:ea typeface="EB Garamond"/>
              <a:cs typeface="EB Garamond"/>
              <a:sym typeface="EB Garamond"/>
            </a:endParaRPr>
          </a:p>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Using props drilling and context to pass variables</a:t>
            </a:r>
            <a:endParaRPr>
              <a:latin typeface="EB Garamond"/>
              <a:ea typeface="EB Garamond"/>
              <a:cs typeface="EB Garamond"/>
              <a:sym typeface="EB Garamond"/>
            </a:endParaRPr>
          </a:p>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Getting familiar with different type of api calls</a:t>
            </a:r>
            <a:endParaRPr>
              <a:latin typeface="EB Garamond"/>
              <a:ea typeface="EB Garamond"/>
              <a:cs typeface="EB Garamond"/>
              <a:sym typeface="EB Garamond"/>
            </a:endParaRPr>
          </a:p>
          <a:p>
            <a:pPr marL="171450" lvl="0" indent="-171450" algn="l" rtl="0">
              <a:spcBef>
                <a:spcPts val="0"/>
              </a:spcBef>
              <a:spcAft>
                <a:spcPts val="0"/>
              </a:spcAft>
              <a:buSzPts val="1100"/>
              <a:buFont typeface="EB Garamond"/>
              <a:buChar char="▪"/>
            </a:pPr>
            <a:r>
              <a:rPr lang="en-US" sz="1100">
                <a:latin typeface="EB Garamond"/>
                <a:ea typeface="EB Garamond"/>
                <a:cs typeface="EB Garamond"/>
                <a:sym typeface="EB Garamond"/>
              </a:rPr>
              <a:t>Handling different input data</a:t>
            </a:r>
            <a:endParaRPr sz="1100">
              <a:latin typeface="EB Garamond"/>
              <a:ea typeface="EB Garamond"/>
              <a:cs typeface="EB Garamond"/>
              <a:sym typeface="EB Garamond"/>
            </a:endParaRPr>
          </a:p>
        </p:txBody>
      </p:sp>
      <p:sp>
        <p:nvSpPr>
          <p:cNvPr id="7" name="Google Shape;3674;g1f5d965ad35_0_1833">
            <a:extLst>
              <a:ext uri="{FF2B5EF4-FFF2-40B4-BE49-F238E27FC236}">
                <a16:creationId xmlns:a16="http://schemas.microsoft.com/office/drawing/2014/main" id="{6CB41D96-9D1F-3BF1-BA00-E3686EF34ABE}"/>
              </a:ext>
            </a:extLst>
          </p:cNvPr>
          <p:cNvSpPr txBox="1"/>
          <p:nvPr/>
        </p:nvSpPr>
        <p:spPr>
          <a:xfrm>
            <a:off x="445780" y="324578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C88C32"/>
                </a:solidFill>
                <a:latin typeface="EB Garamond"/>
                <a:ea typeface="EB Garamond"/>
                <a:cs typeface="EB Garamond"/>
                <a:sym typeface="EB Garamond"/>
              </a:rPr>
              <a:t>Learning outcome</a:t>
            </a:r>
            <a:endParaRPr sz="1800" b="1">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2" name="Google Shape;3679;g2139e008f02_0_0">
            <a:extLst>
              <a:ext uri="{FF2B5EF4-FFF2-40B4-BE49-F238E27FC236}">
                <a16:creationId xmlns:a16="http://schemas.microsoft.com/office/drawing/2014/main" id="{F1CAAB77-4627-AD27-E379-7C1A8912B40F}"/>
              </a:ext>
            </a:extLst>
          </p:cNvPr>
          <p:cNvSpPr txBox="1"/>
          <p:nvPr/>
        </p:nvSpPr>
        <p:spPr>
          <a:xfrm>
            <a:off x="445778" y="21662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pic>
        <p:nvPicPr>
          <p:cNvPr id="4" name="Google Shape;3680;g2139e008f02_0_0">
            <a:extLst>
              <a:ext uri="{FF2B5EF4-FFF2-40B4-BE49-F238E27FC236}">
                <a16:creationId xmlns:a16="http://schemas.microsoft.com/office/drawing/2014/main" id="{4CDD2E88-31F3-09A7-DDA4-884E9ED6337D}"/>
              </a:ext>
            </a:extLst>
          </p:cNvPr>
          <p:cNvPicPr preferRelativeResize="0"/>
          <p:nvPr/>
        </p:nvPicPr>
        <p:blipFill rotWithShape="1">
          <a:blip r:embed="rId3">
            <a:alphaModFix/>
          </a:blip>
          <a:srcRect l="-65210" t="3320" r="65210" b="-3320"/>
          <a:stretch/>
        </p:blipFill>
        <p:spPr>
          <a:xfrm flipH="1">
            <a:off x="9144000" y="158496"/>
            <a:ext cx="1360170" cy="5143500"/>
          </a:xfrm>
          <a:prstGeom prst="rect">
            <a:avLst/>
          </a:prstGeom>
          <a:noFill/>
          <a:ln>
            <a:noFill/>
          </a:ln>
        </p:spPr>
      </p:pic>
      <p:sp>
        <p:nvSpPr>
          <p:cNvPr id="7" name="Google Shape;3681;g2139e008f02_0_0">
            <a:extLst>
              <a:ext uri="{FF2B5EF4-FFF2-40B4-BE49-F238E27FC236}">
                <a16:creationId xmlns:a16="http://schemas.microsoft.com/office/drawing/2014/main" id="{D67575D4-E1EA-E58A-D187-3C6A77FF215E}"/>
              </a:ext>
            </a:extLst>
          </p:cNvPr>
          <p:cNvSpPr txBox="1"/>
          <p:nvPr/>
        </p:nvSpPr>
        <p:spPr>
          <a:xfrm>
            <a:off x="445778" y="294700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8" name="Google Shape;3679;g2139e008f02_0_0">
            <a:extLst>
              <a:ext uri="{FF2B5EF4-FFF2-40B4-BE49-F238E27FC236}">
                <a16:creationId xmlns:a16="http://schemas.microsoft.com/office/drawing/2014/main" id="{7324DB7E-D621-74A1-7B15-79C36E5BF9A2}"/>
              </a:ext>
            </a:extLst>
          </p:cNvPr>
          <p:cNvSpPr txBox="1"/>
          <p:nvPr/>
        </p:nvSpPr>
        <p:spPr>
          <a:xfrm>
            <a:off x="445777" y="535224"/>
            <a:ext cx="8458191" cy="2252479"/>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Setup Your Development Environment: Install Java Development Kit (JDK) and an Integrated Development Environment (IDE) like Eclipse.</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Define Data Model and Create a class to represent a to-do item, including attributes like a unique ID, title, description, and completion status.</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Implement CRUD Operations.</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Set Up RESTful </a:t>
            </a:r>
            <a:r>
              <a:rPr lang="en-GB" i="0" u="none" strike="noStrike" cap="none" dirty="0" err="1">
                <a:solidFill>
                  <a:srgbClr val="000000"/>
                </a:solidFill>
                <a:latin typeface="Times New Roman" panose="02020603050405020304" pitchFamily="18" charset="0"/>
                <a:ea typeface="EB Garamond"/>
                <a:cs typeface="Times New Roman" panose="02020603050405020304" pitchFamily="18" charset="0"/>
                <a:sym typeface="EB Garamond"/>
              </a:rPr>
              <a:t>API:Use</a:t>
            </a: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 a framework like Spring Boot or JAX-RS to create a RESTful API for your to-do list.</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Testing and Deployment.</a:t>
            </a:r>
            <a:endParaRPr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p:txBody>
      </p:sp>
      <p:sp>
        <p:nvSpPr>
          <p:cNvPr id="9" name="Google Shape;3679;g2139e008f02_0_0">
            <a:extLst>
              <a:ext uri="{FF2B5EF4-FFF2-40B4-BE49-F238E27FC236}">
                <a16:creationId xmlns:a16="http://schemas.microsoft.com/office/drawing/2014/main" id="{C4DB9AB1-EBF6-D171-0437-2324FBCB40CB}"/>
              </a:ext>
            </a:extLst>
          </p:cNvPr>
          <p:cNvSpPr txBox="1"/>
          <p:nvPr/>
        </p:nvSpPr>
        <p:spPr>
          <a:xfrm>
            <a:off x="445777" y="3301130"/>
            <a:ext cx="8458190" cy="176887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rPr>
              <a:t>A Java backend for a to-do list application serves as the server-side component responsible for managing tasks and user data. It typically employs RESTful APIs to handle operations like creating, updating, and deleting tasks, as well as user authentication and authorization. The backend communicates with a front-end interface, often built with technologies like HTML, JavaScript, and CSS, to provide a seamless user experience. It stores task information in a database, ensuring data persistence, and may include features like task prioritization, due dates, and notifications. Overall, a Java backend plays a crucial role in the functionality and data management of a to-do list application, enabling users to organize their tasks efficiently.</a:t>
            </a:r>
          </a:p>
          <a:p>
            <a:pPr marL="0" marR="0" lvl="0" indent="0" algn="just" rtl="0">
              <a:lnSpc>
                <a:spcPct val="100000"/>
              </a:lnSpc>
              <a:spcBef>
                <a:spcPts val="0"/>
              </a:spcBef>
              <a:spcAft>
                <a:spcPts val="0"/>
              </a:spcAft>
              <a:buClr>
                <a:srgbClr val="000000"/>
              </a:buClr>
              <a:buSzPts val="1800"/>
              <a:buFont typeface="Arial"/>
              <a:buNone/>
            </a:pPr>
            <a:endPar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a:p>
            <a:pPr marL="0" marR="0" lvl="0" indent="0" algn="just" rtl="0">
              <a:lnSpc>
                <a:spcPct val="100000"/>
              </a:lnSpc>
              <a:spcBef>
                <a:spcPts val="0"/>
              </a:spcBef>
              <a:spcAft>
                <a:spcPts val="0"/>
              </a:spcAft>
              <a:buClr>
                <a:srgbClr val="000000"/>
              </a:buClr>
              <a:buSzPts val="1800"/>
              <a:buFont typeface="Arial"/>
              <a:buNone/>
            </a:pPr>
            <a:endPar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a:p>
            <a:pPr marL="0" marR="0" lvl="0" indent="0" algn="just" rtl="0">
              <a:lnSpc>
                <a:spcPct val="100000"/>
              </a:lnSpc>
              <a:spcBef>
                <a:spcPts val="0"/>
              </a:spcBef>
              <a:spcAft>
                <a:spcPts val="0"/>
              </a:spcAft>
              <a:buClr>
                <a:srgbClr val="000000"/>
              </a:buClr>
              <a:buSzPts val="1800"/>
              <a:buFont typeface="Arial"/>
              <a:buNone/>
            </a:pPr>
            <a:endPar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a:p>
            <a:pPr marL="0" marR="0" lvl="0" indent="0" algn="just" rtl="0">
              <a:lnSpc>
                <a:spcPct val="100000"/>
              </a:lnSpc>
              <a:spcBef>
                <a:spcPts val="0"/>
              </a:spcBef>
              <a:spcAft>
                <a:spcPts val="0"/>
              </a:spcAft>
              <a:buClr>
                <a:srgbClr val="000000"/>
              </a:buClr>
              <a:buSzPts val="1800"/>
              <a:buFont typeface="Arial"/>
              <a:buNone/>
            </a:pPr>
            <a:endParaRPr lang="en-GB"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a:p>
            <a:pPr marL="0" marR="0" lvl="0" indent="0" algn="just" rtl="0">
              <a:lnSpc>
                <a:spcPct val="100000"/>
              </a:lnSpc>
              <a:spcBef>
                <a:spcPts val="0"/>
              </a:spcBef>
              <a:spcAft>
                <a:spcPts val="0"/>
              </a:spcAft>
              <a:buClr>
                <a:srgbClr val="000000"/>
              </a:buClr>
              <a:buSzPts val="1800"/>
              <a:buFont typeface="Arial"/>
              <a:buNone/>
            </a:pPr>
            <a:endParaRPr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880" name="Google Shape;1880;p212"/>
          <p:cNvSpPr txBox="1">
            <a:spLocks noGrp="1"/>
          </p:cNvSpPr>
          <p:nvPr>
            <p:ph type="body" idx="2"/>
          </p:nvPr>
        </p:nvSpPr>
        <p:spPr>
          <a:xfrm>
            <a:off x="4089330" y="1712309"/>
            <a:ext cx="2722200" cy="1323399"/>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000" i="0" dirty="0">
                <a:solidFill>
                  <a:schemeClr val="bg2"/>
                </a:solidFill>
                <a:latin typeface="EB Garamond" panose="00000500000000000000" pitchFamily="2" charset="0"/>
                <a:ea typeface="EB Garamond" panose="00000500000000000000" pitchFamily="2" charset="0"/>
                <a:cs typeface="EB Garamond SemiBold"/>
                <a:sym typeface="EB Garamond SemiBold"/>
              </a:rPr>
              <a:t>https://github.com/MRubesh/NM_CD2_8-task-4.git</a:t>
            </a:r>
          </a:p>
          <a:p>
            <a:pPr marL="0" lvl="0" indent="0" algn="ctr" rtl="0">
              <a:lnSpc>
                <a:spcPct val="100000"/>
              </a:lnSpc>
              <a:spcBef>
                <a:spcPts val="0"/>
              </a:spcBef>
              <a:spcAft>
                <a:spcPts val="0"/>
              </a:spcAft>
              <a:buClr>
                <a:srgbClr val="BD8738"/>
              </a:buClr>
              <a:buSzPts val="2000"/>
              <a:buNone/>
            </a:pPr>
            <a:r>
              <a:rPr lang="en-IN" sz="1000" i="0" dirty="0">
                <a:solidFill>
                  <a:schemeClr val="bg2"/>
                </a:solidFill>
                <a:latin typeface="EB Garamond" panose="00000500000000000000" pitchFamily="2" charset="0"/>
                <a:ea typeface="EB Garamond" panose="00000500000000000000" pitchFamily="2" charset="0"/>
                <a:cs typeface="EB Garamond SemiBold"/>
                <a:sym typeface="EB Garamond SemiBold"/>
              </a:rPr>
              <a:t>https://github.com/kaleekaleeswaran/NM-CD2_8-task-4.git</a:t>
            </a:r>
          </a:p>
          <a:p>
            <a:pPr marL="0" indent="0"/>
            <a:r>
              <a:rPr lang="en-IN" sz="1000" i="0" dirty="0">
                <a:solidFill>
                  <a:schemeClr val="bg2"/>
                </a:solidFill>
                <a:latin typeface="EB Garamond" panose="00000500000000000000" pitchFamily="2" charset="0"/>
                <a:ea typeface="EB Garamond" panose="00000500000000000000" pitchFamily="2" charset="0"/>
              </a:rPr>
              <a:t>https://github.com/KavinKumar2002/NM-CD2_8-task-4.git</a:t>
            </a:r>
            <a:endParaRPr lang="en-IN" sz="1000" i="0" dirty="0">
              <a:solidFill>
                <a:schemeClr val="bg2"/>
              </a:solidFill>
              <a:latin typeface="EB Garamond" panose="00000500000000000000" pitchFamily="2" charset="0"/>
              <a:ea typeface="EB Garamond" panose="00000500000000000000" pitchFamily="2" charset="0"/>
              <a:cs typeface="EB Garamond SemiBold"/>
              <a:sym typeface="EB Garamond SemiBold"/>
            </a:endParaRPr>
          </a:p>
          <a:p>
            <a:pPr marL="0" indent="0"/>
            <a:r>
              <a:rPr lang="en-IN" sz="1000" i="0" dirty="0">
                <a:solidFill>
                  <a:schemeClr val="bg2"/>
                </a:solidFill>
                <a:latin typeface="EB Garamond" panose="00000500000000000000" pitchFamily="2" charset="0"/>
                <a:ea typeface="EB Garamond" panose="00000500000000000000" pitchFamily="2" charset="0"/>
              </a:rPr>
              <a:t>git@github.com:haree273/NM_CD2_8-task-4.git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487</Words>
  <Application>Microsoft Office PowerPoint</Application>
  <PresentationFormat>On-screen Show (16:9)</PresentationFormat>
  <Paragraphs>61</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Calibri</vt:lpstr>
      <vt:lpstr>EB Garamond ExtraBold</vt:lpstr>
      <vt:lpstr>Public Sans</vt:lpstr>
      <vt:lpstr>EB Garamond</vt:lpstr>
      <vt:lpstr>Noto Sans Symbols</vt:lpstr>
      <vt:lpstr>EB Garamond Medium</vt:lpstr>
      <vt:lpstr>Times New Roman</vt:lpstr>
      <vt:lpstr>Montserrat ExtraBold</vt:lpstr>
      <vt:lpstr>Simple Light</vt:lpstr>
      <vt:lpstr>PowerPoint Presentation</vt:lpstr>
      <vt:lpstr>To Do Planner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Rubesh M</cp:lastModifiedBy>
  <cp:revision>10</cp:revision>
  <dcterms:created xsi:type="dcterms:W3CDTF">2023-10-04T03:09:23Z</dcterms:created>
  <dcterms:modified xsi:type="dcterms:W3CDTF">2023-11-08T11:07:44Z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BE86189FCD7D4193964F976B51A9BD44_12</vt:lpwstr>
  </property>
  <property fmtid="{D5CDD505-2E9C-101B-9397-08002B2CF9AE}" pid="3" name="KSOProductBuildVer">
    <vt:lpwstr>1033-12.2.0.13215</vt:lpwstr>
  </property>
</Properties>
</file>